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7" r:id="rId3"/>
    <p:sldId id="260" r:id="rId4"/>
    <p:sldId id="261" r:id="rId5"/>
    <p:sldId id="263" r:id="rId6"/>
    <p:sldId id="264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87231B"/>
    <a:srgbClr val="C00000"/>
    <a:srgbClr val="93592D"/>
    <a:srgbClr val="FFFF99"/>
    <a:srgbClr val="CC9900"/>
    <a:srgbClr val="3A2312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2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09800" y="1828800"/>
            <a:ext cx="3657600" cy="2057400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en-US" noProof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09800" y="5029200"/>
            <a:ext cx="3657600" cy="609600"/>
          </a:xfr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noProof="0" smtClean="0"/>
              <a:t>Образец подзаголовка</a:t>
            </a:r>
            <a:endParaRPr lang="en-US" noProof="0" smtClean="0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3D2CA14B-3C1B-49F9-BCFD-E606187F2C3B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7E41D6-AF42-4C75-B6CB-F892A8866309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71313923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210300" y="76200"/>
            <a:ext cx="1638300" cy="5638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295400" y="76200"/>
            <a:ext cx="4762500" cy="5638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C3B29E-5519-4F17-BF0B-2029590DDEED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01058780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87B78C-53DC-4039-81FE-FB6A831C3978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1445783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A6B49E-24E4-4651-BFC0-088E29D00C16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64180353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295400" y="1143000"/>
            <a:ext cx="32004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32004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660406-B05C-4E5A-8F02-F7BD09CD2C89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37654559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AF3676-3C06-4F18-A269-8BC2925290BE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16770650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C1BCF3-835E-4FD5-B65D-CD4EE0C9B319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59032204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C3ECF1-C8E3-4148-904A-9FE64065AD18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61914048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2E722F-32E9-4C12-B146-2090E61D96AB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05788554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258801-D291-4D84-A0B9-B98A5C9AAD44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89696071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95400" y="76200"/>
            <a:ext cx="6553200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95400" y="1143000"/>
            <a:ext cx="65532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FE1F72A-F0BF-4BB2-A626-67DE92FE1F79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=""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accent2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accent2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accent2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accent2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accent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accent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accent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accent2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4932040" y="2420888"/>
            <a:ext cx="2971800" cy="2160240"/>
          </a:xfrm>
          <a:prstGeom prst="roundRect">
            <a:avLst>
              <a:gd name="adj" fmla="val 13466"/>
            </a:avLst>
          </a:prstGeom>
          <a:noFill/>
          <a:ln w="57150">
            <a:solidFill>
              <a:srgbClr val="3A2312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Арт-терапия</a:t>
            </a:r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</a:t>
            </a:r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03644" y="4434428"/>
            <a:ext cx="2880320" cy="1571804"/>
          </a:xfrm>
          <a:prstGeom prst="round2DiagRect">
            <a:avLst>
              <a:gd name="adj1" fmla="val 41382"/>
              <a:gd name="adj2" fmla="val 0"/>
            </a:avLst>
          </a:prstGeom>
          <a:solidFill>
            <a:srgbClr val="FFFF99">
              <a:alpha val="23137"/>
            </a:srgbClr>
          </a:solidFill>
        </p:spPr>
        <p:txBody>
          <a:bodyPr wrap="square" rtlCol="0" anchor="ctr" anchorCtr="0">
            <a:spAutoFit/>
          </a:bodyPr>
          <a:lstStyle/>
          <a:p>
            <a:r>
              <a:rPr lang="ru-RU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Белая Анастасия, Минеева Алена, Надеждина Лейла, Талызина Татьяна</a:t>
            </a:r>
            <a:endParaRPr lang="ru-RU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1778996"/>
            <a:ext cx="4283968" cy="467728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5. </a:t>
            </a:r>
            <a:r>
              <a:rPr lang="ru-RU" dirty="0" err="1" smtClean="0"/>
              <a:t>Изотерапия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75656" y="1124744"/>
            <a:ext cx="2556520" cy="1709936"/>
          </a:xfrm>
        </p:spPr>
        <p:txBody>
          <a:bodyPr/>
          <a:lstStyle/>
          <a:p>
            <a:pPr marL="0" indent="0">
              <a:lnSpc>
                <a:spcPct val="80000"/>
              </a:lnSpc>
              <a:buNone/>
            </a:pPr>
            <a:r>
              <a:rPr lang="uk-UA" sz="2400" dirty="0" smtClean="0">
                <a:solidFill>
                  <a:schemeClr val="tx1"/>
                </a:solidFill>
              </a:rPr>
              <a:t>- </a:t>
            </a:r>
            <a:r>
              <a:rPr lang="uk-UA" sz="2400" dirty="0" err="1" smtClean="0">
                <a:solidFill>
                  <a:schemeClr val="tx1"/>
                </a:solidFill>
              </a:rPr>
              <a:t>терапия</a:t>
            </a:r>
            <a:r>
              <a:rPr lang="uk-UA" sz="2400" dirty="0" smtClean="0">
                <a:solidFill>
                  <a:schemeClr val="tx1"/>
                </a:solidFill>
              </a:rPr>
              <a:t> </a:t>
            </a:r>
            <a:r>
              <a:rPr lang="uk-UA" sz="2400" dirty="0" err="1">
                <a:solidFill>
                  <a:schemeClr val="tx1"/>
                </a:solidFill>
              </a:rPr>
              <a:t>изобразительным</a:t>
            </a:r>
            <a:r>
              <a:rPr lang="uk-UA" sz="2400" dirty="0">
                <a:solidFill>
                  <a:schemeClr val="tx1"/>
                </a:solidFill>
              </a:rPr>
              <a:t> </a:t>
            </a:r>
            <a:r>
              <a:rPr lang="uk-UA" sz="2400" dirty="0" err="1">
                <a:solidFill>
                  <a:schemeClr val="tx1"/>
                </a:solidFill>
              </a:rPr>
              <a:t>творчеством</a:t>
            </a:r>
            <a:r>
              <a:rPr lang="uk-UA" sz="2400" dirty="0">
                <a:solidFill>
                  <a:schemeClr val="tx1"/>
                </a:solidFill>
              </a:rPr>
              <a:t>, в первую </a:t>
            </a:r>
            <a:r>
              <a:rPr lang="uk-UA" sz="2400" dirty="0" err="1">
                <a:solidFill>
                  <a:schemeClr val="tx1"/>
                </a:solidFill>
              </a:rPr>
              <a:t>очередь</a:t>
            </a:r>
            <a:r>
              <a:rPr lang="uk-UA" sz="2400" dirty="0">
                <a:solidFill>
                  <a:schemeClr val="tx1"/>
                </a:solidFill>
              </a:rPr>
              <a:t> </a:t>
            </a:r>
            <a:r>
              <a:rPr lang="uk-UA" sz="2400" dirty="0" err="1">
                <a:solidFill>
                  <a:schemeClr val="tx1"/>
                </a:solidFill>
              </a:rPr>
              <a:t>рисованием</a:t>
            </a:r>
            <a:r>
              <a:rPr lang="uk-UA" sz="2400" b="1" dirty="0">
                <a:solidFill>
                  <a:schemeClr val="tx1"/>
                </a:solidFill>
              </a:rPr>
              <a:t>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499992" y="1124744"/>
            <a:ext cx="3744416" cy="275152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lnSpc>
                <a:spcPct val="80000"/>
              </a:lnSpc>
            </a:pPr>
            <a:r>
              <a:rPr lang="ru-RU" b="1" u="sng" dirty="0"/>
              <a:t>Мел</a:t>
            </a:r>
            <a:r>
              <a:rPr lang="ru-RU" dirty="0"/>
              <a:t> лучше использовать нервному человеку , потому что акварель, которая растекается, может спровоцировать тревогу. Мел более легко контролировать, и человек переносит это ощущение на жизнь. </a:t>
            </a:r>
          </a:p>
          <a:p>
            <a:pPr algn="just">
              <a:lnSpc>
                <a:spcPct val="80000"/>
              </a:lnSpc>
            </a:pPr>
            <a:r>
              <a:rPr lang="ru-RU" b="1" u="sng" dirty="0"/>
              <a:t>Акварель</a:t>
            </a:r>
            <a:r>
              <a:rPr lang="ru-RU" dirty="0"/>
              <a:t> лучше использовать человеку  с комплексами, так как  это поможет ему почувствовать себя раскованным.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8532"/>
            <a:ext cx="3425957" cy="256946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747529">
            <a:off x="4034804" y="4383357"/>
            <a:ext cx="3060948" cy="202954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26513458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6. </a:t>
            </a:r>
            <a:r>
              <a:rPr lang="ru-RU" dirty="0" err="1" smtClean="0"/>
              <a:t>Маскотерапия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0" y="1143000"/>
            <a:ext cx="3708648" cy="2141984"/>
          </a:xfrm>
        </p:spPr>
        <p:txBody>
          <a:bodyPr/>
          <a:lstStyle/>
          <a:p>
            <a:pPr marL="0" indent="0">
              <a:buNone/>
            </a:pPr>
            <a:r>
              <a:rPr lang="ru-RU" sz="2000" dirty="0" smtClean="0">
                <a:solidFill>
                  <a:schemeClr val="tx1"/>
                </a:solidFill>
              </a:rPr>
              <a:t>- известный </a:t>
            </a:r>
            <a:r>
              <a:rPr lang="ru-RU" sz="2000" dirty="0">
                <a:solidFill>
                  <a:schemeClr val="tx1"/>
                </a:solidFill>
              </a:rPr>
              <a:t>метод психологической работы, основанный на переводе глубинных комплексов и проблем человека в неживую материю маски.</a:t>
            </a:r>
            <a:r>
              <a:rPr lang="ru-RU" sz="2400" dirty="0">
                <a:solidFill>
                  <a:schemeClr val="tx1"/>
                </a:solidFill>
              </a:rPr>
              <a:t>.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76056" y="1124744"/>
            <a:ext cx="3384376" cy="383181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dirty="0"/>
              <a:t>Лицо - это проекция нашего психологического состояния и настроения. При более детальном рассмотрении, это проекция всего нашего тела, а так же нашего прошлого и настоящего. </a:t>
            </a:r>
          </a:p>
          <a:p>
            <a:pPr>
              <a:lnSpc>
                <a:spcPct val="90000"/>
              </a:lnSpc>
            </a:pPr>
            <a:r>
              <a:rPr lang="ru-RU" dirty="0"/>
              <a:t>Чтобы изменить свою жизнь, достаточно просто познакомиться со своей маской! При этом избавление от привычных, стереотипных ролей создаст возможность освободиться от ненужного и изменить свою жизнь.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71515"/>
            <a:ext cx="4782717" cy="318648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191591696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7. Коллаж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0" y="1143000"/>
            <a:ext cx="3780656" cy="2862064"/>
          </a:xfrm>
        </p:spPr>
        <p:txBody>
          <a:bodyPr/>
          <a:lstStyle/>
          <a:p>
            <a:pPr marL="0" indent="0">
              <a:buNone/>
            </a:pPr>
            <a:r>
              <a:rPr lang="ru-RU" altLang="ja-JP" sz="1800" dirty="0">
                <a:solidFill>
                  <a:schemeClr val="tx1"/>
                </a:solidFill>
              </a:rPr>
              <a:t>— технический приём в изобразительном искусстве, заключающийся в наклеивании на подложку предметов и материалов, отличающихся от основы по цвету и фактуре.</a:t>
            </a:r>
            <a:br>
              <a:rPr lang="ru-RU" altLang="ja-JP" sz="1800" dirty="0">
                <a:solidFill>
                  <a:schemeClr val="tx1"/>
                </a:solidFill>
              </a:rPr>
            </a:br>
            <a:r>
              <a:rPr lang="ru-RU" altLang="ja-JP" sz="1800" dirty="0">
                <a:solidFill>
                  <a:schemeClr val="tx1"/>
                </a:solidFill>
              </a:rPr>
              <a:t>Материалом служит газеты, глянцевые журналы, природные материалы, различные предметы.</a:t>
            </a:r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20072" y="980728"/>
            <a:ext cx="3312368" cy="341632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altLang="ja-JP" dirty="0" err="1"/>
              <a:t>Коллажирование</a:t>
            </a:r>
            <a:r>
              <a:rPr lang="ru-RU" altLang="ja-JP" dirty="0"/>
              <a:t> дает возможность раскрыть потенциальные возможности человека, предполагает большую степень свободы, является безболезненным методом работы с личностью, опирается на положительные эмоциональные переживания, связанные с процессом творчества</a:t>
            </a:r>
            <a:r>
              <a:rPr lang="ru-RU" altLang="ja-JP" dirty="0" smtClean="0"/>
              <a:t>.</a:t>
            </a:r>
            <a:endParaRPr lang="ru-RU" altLang="ja-JP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829250"/>
            <a:ext cx="2142821" cy="299695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6621" y="4180394"/>
            <a:ext cx="3283862" cy="233154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370328213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8. Оригами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9632" y="980728"/>
            <a:ext cx="3060576" cy="1205880"/>
          </a:xfrm>
        </p:spPr>
        <p:txBody>
          <a:bodyPr/>
          <a:lstStyle/>
          <a:p>
            <a:pPr marL="0" indent="0">
              <a:buNone/>
            </a:pPr>
            <a:r>
              <a:rPr lang="ru-RU" altLang="ja-JP" sz="2000" dirty="0">
                <a:solidFill>
                  <a:schemeClr val="tx1"/>
                </a:solidFill>
              </a:rPr>
              <a:t>—       древнее искусство складывания фигурок из бумаги.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60032" y="980728"/>
            <a:ext cx="3384376" cy="5189113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b="1" dirty="0"/>
              <a:t>Модульное оригами - </a:t>
            </a:r>
            <a:r>
              <a:rPr lang="ru-RU" dirty="0"/>
              <a:t>оригами, в котором целая фигура собирается из многих одинаковых частей .</a:t>
            </a:r>
          </a:p>
          <a:p>
            <a:pPr>
              <a:lnSpc>
                <a:spcPct val="80000"/>
              </a:lnSpc>
              <a:buFontTx/>
              <a:buNone/>
            </a:pPr>
            <a:endParaRPr lang="ru-RU" b="1" dirty="0"/>
          </a:p>
          <a:p>
            <a:pPr>
              <a:lnSpc>
                <a:spcPct val="80000"/>
              </a:lnSpc>
            </a:pPr>
            <a:r>
              <a:rPr lang="ru-RU" b="1" dirty="0"/>
              <a:t> Простое оригами</a:t>
            </a:r>
            <a:r>
              <a:rPr lang="ru-RU" dirty="0"/>
              <a:t> — стиль с использованием только складок горой.</a:t>
            </a:r>
          </a:p>
          <a:p>
            <a:pPr>
              <a:lnSpc>
                <a:spcPct val="80000"/>
              </a:lnSpc>
            </a:pPr>
            <a:endParaRPr lang="ru-RU" dirty="0"/>
          </a:p>
          <a:p>
            <a:pPr>
              <a:lnSpc>
                <a:spcPct val="80000"/>
              </a:lnSpc>
            </a:pP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b="1" dirty="0">
                <a:solidFill>
                  <a:schemeClr val="tx1"/>
                </a:solidFill>
              </a:rPr>
              <a:t>Складывание по развёртке-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dirty="0"/>
              <a:t>      один из видов диаграмм оригами, представляющий собой чертёж, на котором изображены все складки готовой модели. </a:t>
            </a:r>
          </a:p>
          <a:p>
            <a:pPr>
              <a:lnSpc>
                <a:spcPct val="80000"/>
              </a:lnSpc>
              <a:buFontTx/>
              <a:buNone/>
            </a:pPr>
            <a:endParaRPr lang="ru-RU" dirty="0"/>
          </a:p>
          <a:p>
            <a:pPr>
              <a:lnSpc>
                <a:spcPct val="80000"/>
              </a:lnSpc>
            </a:pPr>
            <a:r>
              <a:rPr lang="ru-RU" b="1" dirty="0"/>
              <a:t>Мокрое складывание</a:t>
            </a:r>
            <a:r>
              <a:rPr lang="ru-RU" dirty="0"/>
              <a:t> — техника складывания, использующая смоченную водой бумагу для придания фигуркам плавности линий, выразительности, а также жесткости.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886" y="2112812"/>
            <a:ext cx="3118506" cy="292494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292596">
            <a:off x="858300" y="4146472"/>
            <a:ext cx="3628794" cy="272159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423476159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9. Песочная терапия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0" y="1143000"/>
            <a:ext cx="2916560" cy="2718048"/>
          </a:xfrm>
        </p:spPr>
        <p:txBody>
          <a:bodyPr/>
          <a:lstStyle/>
          <a:p>
            <a:pPr marL="0" indent="0">
              <a:buNone/>
            </a:pPr>
            <a:r>
              <a:rPr lang="ru-RU" sz="2000" dirty="0">
                <a:solidFill>
                  <a:schemeClr val="bg2"/>
                </a:solidFill>
              </a:rPr>
              <a:t>- </a:t>
            </a:r>
            <a:r>
              <a:rPr lang="ru-RU" sz="1800" dirty="0">
                <a:solidFill>
                  <a:schemeClr val="tx1"/>
                </a:solidFill>
              </a:rPr>
              <a:t>это способ общения с миром и самим собой; способ снятия внутреннего напряжения, воплощения его на бессознательно-символическом уровне, что повышает уверенность в себе и открывает новые пути развития.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283968" y="1052736"/>
            <a:ext cx="4032448" cy="385951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ru-RU" dirty="0"/>
              <a:t>В </a:t>
            </a:r>
            <a:r>
              <a:rPr lang="ru-RU" dirty="0" smtClean="0"/>
              <a:t>основе </a:t>
            </a:r>
            <a:r>
              <a:rPr lang="ru-RU" dirty="0"/>
              <a:t>песочной терапии лежит :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dirty="0"/>
              <a:t>-    создание свободного и защищенного пространства, в котором клиент — ребенок или взрослый — может выражать и исследовать свой мир, превращая свой опыт и свои переживания, часто непонятные или тревожащие, в зримые и осязаемые образы;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dirty="0"/>
              <a:t> -   картина на песке может быть понята как трехмерное изображение какого-либо аспекта душевного состояния; неосознанная проблема разыгрывается в песочнице, подобно драме, конфликт переносится из внутреннего мира во внешний и делается зримым»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861048"/>
            <a:ext cx="3810000" cy="28575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160252687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10. </a:t>
            </a:r>
            <a:r>
              <a:rPr lang="ru-RU" dirty="0" err="1" smtClean="0"/>
              <a:t>Цветотерапия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0" y="1143000"/>
            <a:ext cx="3636640" cy="629816"/>
          </a:xfrm>
        </p:spPr>
        <p:txBody>
          <a:bodyPr/>
          <a:lstStyle/>
          <a:p>
            <a:pPr marL="0" indent="0">
              <a:buNone/>
            </a:pPr>
            <a:r>
              <a:rPr lang="ru-RU" sz="2000" dirty="0" smtClean="0"/>
              <a:t>- это лечение цветом.</a:t>
            </a:r>
            <a:endParaRPr lang="ru-RU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3923928" y="1268760"/>
            <a:ext cx="4464496" cy="481978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1600" b="1" dirty="0"/>
              <a:t>В далекой древности люди заметили,  что цвет оказывает мощное действие на человека.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1600" b="1" dirty="0"/>
              <a:t>      Специальная окраска, наносимая на тело воина и его доспехи, внушала противнику страх; цвета, подбираемые для одежды царей и жрецов, говорили об их могуществе, вызывали восторг, поклонение или священный трепет. В древнем Египте знали о силе и влиянии цвета и даже сооружали в некоторых храмах цветные залы. В них изучали применение цвета и учили врачевание.</a:t>
            </a:r>
          </a:p>
          <a:p>
            <a:pPr>
              <a:lnSpc>
                <a:spcPct val="80000"/>
              </a:lnSpc>
            </a:pPr>
            <a:r>
              <a:rPr lang="ru-RU" sz="1600" b="1" dirty="0"/>
              <a:t>Было доказано,  что органы и системы тела чувствительны к определенным цветам, которые стимулируют или замедляют их действие. Зная это, можно использовать различные цвета с лечебной целью.</a:t>
            </a:r>
          </a:p>
          <a:p>
            <a:pPr>
              <a:lnSpc>
                <a:spcPct val="80000"/>
              </a:lnSpc>
            </a:pPr>
            <a:r>
              <a:rPr lang="ru-RU" sz="1600" b="1" dirty="0"/>
              <a:t>Цвет может изменить функции некоторых систем человеческого организма. Например: 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ru-RU" sz="1600" b="1" u="sng" dirty="0"/>
              <a:t>оранжево-красный</a:t>
            </a:r>
            <a:r>
              <a:rPr lang="ru-RU" sz="1600" b="1" dirty="0"/>
              <a:t>   меняет частоту пульса, дыхания давления крови и в общем оказывает возбуждающее действие.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ru-RU" sz="1600" b="1" u="sng" dirty="0"/>
              <a:t>темно-синий</a:t>
            </a:r>
            <a:r>
              <a:rPr lang="ru-RU" sz="1600" b="1" dirty="0"/>
              <a:t> цвет, напротив, приносит успокоение. 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37180"/>
            <a:ext cx="2466975" cy="18478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647352">
            <a:off x="559233" y="3296106"/>
            <a:ext cx="2995669" cy="214593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5197390"/>
            <a:ext cx="2171733" cy="16288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169430500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11. </a:t>
            </a:r>
            <a:r>
              <a:rPr lang="ru-RU" dirty="0" err="1" smtClean="0"/>
              <a:t>Сказкотерапия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0" y="1143000"/>
            <a:ext cx="6516960" cy="2286000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/>
              <a:t>— это способ передачи индивидууму (чаще ребенку)  необходимых моральных норм и правил. Эта информация заложена в фольклорных сказках и преданиях, былинах, притчах. Древнейший способ социализации и передачи опыта.</a:t>
            </a:r>
          </a:p>
          <a:p>
            <a:pPr marL="0" indent="0">
              <a:buNone/>
            </a:pP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365104"/>
            <a:ext cx="3168352" cy="221784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640865">
            <a:off x="4564708" y="3943529"/>
            <a:ext cx="3188072" cy="231135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233035466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12. Фототерапия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1640" y="1052736"/>
            <a:ext cx="3168352" cy="2646040"/>
          </a:xfrm>
        </p:spPr>
        <p:txBody>
          <a:bodyPr/>
          <a:lstStyle/>
          <a:p>
            <a:pPr marL="0" indent="0">
              <a:buNone/>
            </a:pPr>
            <a:r>
              <a:rPr lang="ru-RU" sz="2400" b="1" dirty="0">
                <a:solidFill>
                  <a:schemeClr val="bg2"/>
                </a:solidFill>
              </a:rPr>
              <a:t>- </a:t>
            </a:r>
            <a:r>
              <a:rPr lang="ru-RU" sz="2000" dirty="0">
                <a:solidFill>
                  <a:schemeClr val="tx1"/>
                </a:solidFill>
              </a:rPr>
              <a:t>набор психотехник, связанных с лечебно-коррекционным применением фотографии, её использования для решения психологических проблем, а также развития и гармонизации </a:t>
            </a:r>
            <a:r>
              <a:rPr lang="ru-RU" sz="2000" dirty="0" smtClean="0">
                <a:solidFill>
                  <a:schemeClr val="tx1"/>
                </a:solidFill>
              </a:rPr>
              <a:t>личности</a:t>
            </a:r>
            <a:r>
              <a:rPr lang="ru-RU" sz="1800" b="1" dirty="0">
                <a:solidFill>
                  <a:schemeClr val="tx1"/>
                </a:solidFill>
              </a:rPr>
              <a:t>.</a:t>
            </a:r>
            <a:endParaRPr lang="ru-RU" sz="1050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44008" y="980728"/>
            <a:ext cx="3456384" cy="430271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b="1" dirty="0"/>
              <a:t>Фототерапия может предполагать как работу с готовыми фотографиями, так и создание оригинальных авторских снимков.</a:t>
            </a:r>
          </a:p>
          <a:p>
            <a:pPr>
              <a:lnSpc>
                <a:spcPct val="80000"/>
              </a:lnSpc>
            </a:pPr>
            <a:r>
              <a:rPr lang="ru-RU" b="1" dirty="0"/>
              <a:t>Основным содержанием фототерапии является создание и/или восприятие клиентом фотографических образов, дополняемое их обсуждением и разными видами творческой деятельности (рисование, </a:t>
            </a:r>
            <a:r>
              <a:rPr lang="ru-RU" b="1" dirty="0" err="1"/>
              <a:t>коллажирование</a:t>
            </a:r>
            <a:r>
              <a:rPr lang="ru-RU" b="1" dirty="0"/>
              <a:t>, инсталлирование готовых снимков в пространство, изготовление из фотографий фигур и последующая игра с ними, и т. д. </a:t>
            </a:r>
            <a:r>
              <a:rPr lang="ru-RU" b="1" dirty="0" smtClean="0"/>
              <a:t>)</a:t>
            </a:r>
            <a:endParaRPr lang="ru-RU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1" y="4293096"/>
            <a:ext cx="3797623" cy="24208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120778919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13. Работа с глиной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0" y="1143000"/>
            <a:ext cx="3204592" cy="2718048"/>
          </a:xfrm>
        </p:spPr>
        <p:txBody>
          <a:bodyPr/>
          <a:lstStyle/>
          <a:p>
            <a:pPr marL="0" indent="0">
              <a:buNone/>
            </a:pPr>
            <a:r>
              <a:rPr lang="ru-RU" sz="1800" b="1" dirty="0"/>
              <a:t>- </a:t>
            </a:r>
            <a:r>
              <a:rPr lang="ru-RU" sz="1800" dirty="0">
                <a:solidFill>
                  <a:schemeClr val="tx1"/>
                </a:solidFill>
              </a:rPr>
              <a:t>особенно важно для тех людей, которым трудно "выговориться", кому трудно рассказать о своих чувствах и переживаниях, в ситуациях неопределенности – ведь "мятье" глины, "</a:t>
            </a:r>
            <a:r>
              <a:rPr lang="ru-RU" sz="1800" dirty="0" err="1">
                <a:solidFill>
                  <a:schemeClr val="tx1"/>
                </a:solidFill>
              </a:rPr>
              <a:t>вылепливание</a:t>
            </a:r>
            <a:r>
              <a:rPr lang="ru-RU" sz="1800" dirty="0">
                <a:solidFill>
                  <a:schemeClr val="tx1"/>
                </a:solidFill>
              </a:rPr>
              <a:t>" снижает или убирает сопротивление и дает возможность "увидеть" решение. Работа с глиной позволяет мягко отреагировать, переработать и осознать </a:t>
            </a:r>
            <a:r>
              <a:rPr lang="ru-RU" sz="1800" dirty="0" err="1">
                <a:solidFill>
                  <a:schemeClr val="tx1"/>
                </a:solidFill>
              </a:rPr>
              <a:t>травматичный</a:t>
            </a:r>
            <a:r>
              <a:rPr lang="ru-RU" sz="1800" dirty="0">
                <a:solidFill>
                  <a:schemeClr val="tx1"/>
                </a:solidFill>
              </a:rPr>
              <a:t>  опыт.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76056" y="1191005"/>
            <a:ext cx="3096344" cy="319472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b="1" dirty="0" smtClean="0"/>
              <a:t>- благодаря </a:t>
            </a:r>
            <a:r>
              <a:rPr lang="ru-RU" b="1" dirty="0"/>
              <a:t>лепке человек может научиться управлять собой;</a:t>
            </a:r>
          </a:p>
          <a:p>
            <a:pPr>
              <a:lnSpc>
                <a:spcPct val="80000"/>
              </a:lnSpc>
              <a:buFontTx/>
              <a:buNone/>
            </a:pPr>
            <a:endParaRPr lang="ru-RU" b="1" dirty="0"/>
          </a:p>
          <a:p>
            <a:pPr>
              <a:lnSpc>
                <a:spcPct val="80000"/>
              </a:lnSpc>
            </a:pPr>
            <a:r>
              <a:rPr lang="ru-RU" b="1" dirty="0" smtClean="0"/>
              <a:t>- не </a:t>
            </a:r>
            <a:r>
              <a:rPr lang="ru-RU" b="1" dirty="0"/>
              <a:t>имеет противопоказаний и возрастных ограничений;</a:t>
            </a:r>
          </a:p>
          <a:p>
            <a:pPr>
              <a:lnSpc>
                <a:spcPct val="80000"/>
              </a:lnSpc>
              <a:buFontTx/>
              <a:buNone/>
            </a:pPr>
            <a:endParaRPr lang="ru-RU" b="1" dirty="0"/>
          </a:p>
          <a:p>
            <a:pPr>
              <a:lnSpc>
                <a:spcPct val="80000"/>
              </a:lnSpc>
            </a:pPr>
            <a:r>
              <a:rPr lang="ru-RU" b="1" dirty="0" smtClean="0"/>
              <a:t>- дают </a:t>
            </a:r>
            <a:r>
              <a:rPr lang="ru-RU" b="1" dirty="0"/>
              <a:t>человеку возможность почувствовать себя творцом, это одно из лучших средств  при работе с эмоциями ( страх, агрессия, обида).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4653408"/>
            <a:ext cx="2857500" cy="1905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193467220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Заповеди арт-терапии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41168"/>
            <a:ext cx="2267744" cy="169859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19672" y="1124744"/>
            <a:ext cx="6553200" cy="4572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1800" b="1" dirty="0">
                <a:solidFill>
                  <a:schemeClr val="tx1"/>
                </a:solidFill>
              </a:rPr>
              <a:t>Самая первая и главная заповедь арт - терапии:</a:t>
            </a:r>
            <a:r>
              <a:rPr lang="ru-RU" sz="1800" dirty="0">
                <a:solidFill>
                  <a:schemeClr val="tx1"/>
                </a:solidFill>
              </a:rPr>
              <a:t>  Вы должны навсегда забыть стеснительность, выражаемую словами типа: «Я не художник» или «Нарисованную мною корову легко спутать с собакой»! Задача «нарисовать красиво» вообще не ставится и даже противопоказана. Здесь перед нами стоит совсем иная задача: выплеснуть, вырисовать весь накопленный стресс, чтобы улучшить состояние своего здоровья.</a:t>
            </a:r>
          </a:p>
          <a:p>
            <a:pPr>
              <a:lnSpc>
                <a:spcPct val="80000"/>
              </a:lnSpc>
              <a:buFontTx/>
              <a:buNone/>
            </a:pPr>
            <a:endParaRPr lang="ru-RU" sz="1800" dirty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</a:pP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b="1" dirty="0">
                <a:solidFill>
                  <a:schemeClr val="tx1"/>
                </a:solidFill>
              </a:rPr>
              <a:t>Вторая заповедь арт - терапии: </a:t>
            </a:r>
            <a:r>
              <a:rPr lang="ru-RU" sz="1800" dirty="0">
                <a:solidFill>
                  <a:schemeClr val="tx1"/>
                </a:solidFill>
              </a:rPr>
              <a:t>рисунок (или скульптура или инсталляция) должны анализироваться в первую очередь </a:t>
            </a:r>
            <a:r>
              <a:rPr lang="ru-RU" sz="1800" i="1" dirty="0">
                <a:solidFill>
                  <a:schemeClr val="tx1"/>
                </a:solidFill>
              </a:rPr>
              <a:t>самим автором</a:t>
            </a:r>
            <a:r>
              <a:rPr lang="ru-RU" sz="1800" dirty="0">
                <a:solidFill>
                  <a:schemeClr val="tx1"/>
                </a:solidFill>
              </a:rPr>
              <a:t>, а не психотерапевтом. Анализируя (то есть по- </a:t>
            </a:r>
            <a:r>
              <a:rPr lang="ru-RU" sz="1800" dirty="0" err="1">
                <a:solidFill>
                  <a:schemeClr val="tx1"/>
                </a:solidFill>
              </a:rPr>
              <a:t>просту</a:t>
            </a:r>
            <a:r>
              <a:rPr lang="ru-RU" sz="1800" dirty="0">
                <a:solidFill>
                  <a:schemeClr val="tx1"/>
                </a:solidFill>
              </a:rPr>
              <a:t> — созерцая) своё творение, человек </a:t>
            </a:r>
            <a:r>
              <a:rPr lang="ru-RU" sz="1800" b="1" dirty="0">
                <a:solidFill>
                  <a:schemeClr val="tx1"/>
                </a:solidFill>
              </a:rPr>
              <a:t>сам </a:t>
            </a:r>
            <a:r>
              <a:rPr lang="ru-RU" sz="1800" dirty="0">
                <a:solidFill>
                  <a:schemeClr val="tx1"/>
                </a:solidFill>
              </a:rPr>
              <a:t>понимает кое-что такое о себе и своей проблеме, чего ни скажет ему ни за какие деньги никакой, даже самый умудрённый практикой психотерапевт... </a:t>
            </a:r>
          </a:p>
          <a:p>
            <a:pPr>
              <a:lnSpc>
                <a:spcPct val="80000"/>
              </a:lnSpc>
              <a:buFontTx/>
              <a:buNone/>
            </a:pPr>
            <a:endParaRPr lang="ru-RU" sz="1800" dirty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</a:pPr>
            <a:r>
              <a:rPr lang="ru-RU" sz="1800" b="1" dirty="0">
                <a:solidFill>
                  <a:schemeClr val="tx1"/>
                </a:solidFill>
              </a:rPr>
              <a:t>Третья заповедь арт - терапии:</a:t>
            </a:r>
            <a:r>
              <a:rPr lang="ru-RU" sz="1800" dirty="0">
                <a:solidFill>
                  <a:schemeClr val="tx1"/>
                </a:solidFill>
              </a:rPr>
              <a:t>  арт -терапия лечит уже по факту, по факту того, что Вы это делаете. Вы можете не понимать механизм, но после создания рисунка Вам уже станет легче. Помните об этом всегда.</a:t>
            </a:r>
            <a:br>
              <a:rPr lang="ru-RU" sz="1800" dirty="0">
                <a:solidFill>
                  <a:schemeClr val="tx1"/>
                </a:solidFill>
              </a:rPr>
            </a:br>
            <a:endParaRPr lang="ru-RU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4598383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Арт-терапия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268288">
              <a:buNone/>
            </a:pPr>
            <a:r>
              <a:rPr lang="ru-RU" sz="2000" b="1" u="sng" dirty="0">
                <a:solidFill>
                  <a:schemeClr val="tx1"/>
                </a:solidFill>
              </a:rPr>
              <a:t>Арт – терапия  </a:t>
            </a:r>
            <a:r>
              <a:rPr lang="ru-RU" sz="1600" dirty="0">
                <a:solidFill>
                  <a:schemeClr val="tx1"/>
                </a:solidFill>
              </a:rPr>
              <a:t>–   (</a:t>
            </a:r>
            <a:r>
              <a:rPr lang="ru-RU" sz="1800" dirty="0">
                <a:solidFill>
                  <a:schemeClr val="tx1"/>
                </a:solidFill>
              </a:rPr>
              <a:t>лат. </a:t>
            </a:r>
            <a:r>
              <a:rPr lang="ru-RU" sz="1800" dirty="0" err="1">
                <a:solidFill>
                  <a:schemeClr val="tx1"/>
                </a:solidFill>
              </a:rPr>
              <a:t>ars</a:t>
            </a:r>
            <a:r>
              <a:rPr lang="ru-RU" sz="1800" dirty="0">
                <a:solidFill>
                  <a:schemeClr val="tx1"/>
                </a:solidFill>
              </a:rPr>
              <a:t> — искусство, греч. </a:t>
            </a:r>
            <a:r>
              <a:rPr lang="ru-RU" sz="1800" dirty="0" err="1">
                <a:solidFill>
                  <a:schemeClr val="tx1"/>
                </a:solidFill>
              </a:rPr>
              <a:t>therapeia</a:t>
            </a:r>
            <a:r>
              <a:rPr lang="ru-RU" sz="1800" dirty="0">
                <a:solidFill>
                  <a:schemeClr val="tx1"/>
                </a:solidFill>
              </a:rPr>
              <a:t> — лечение) представляет собой методику лечения при помощи художественного творчества. </a:t>
            </a:r>
            <a:br>
              <a:rPr lang="ru-RU" sz="1800" dirty="0">
                <a:solidFill>
                  <a:schemeClr val="tx1"/>
                </a:solidFill>
              </a:rPr>
            </a:br>
            <a:r>
              <a:rPr lang="ru-RU" sz="1800" dirty="0">
                <a:solidFill>
                  <a:schemeClr val="tx1"/>
                </a:solidFill>
              </a:rPr>
              <a:t/>
            </a:r>
            <a:br>
              <a:rPr lang="ru-RU" sz="1800" dirty="0">
                <a:solidFill>
                  <a:schemeClr val="tx1"/>
                </a:solidFill>
              </a:rPr>
            </a:br>
            <a:r>
              <a:rPr lang="ru-RU" sz="1800" b="1" dirty="0">
                <a:solidFill>
                  <a:schemeClr val="tx1"/>
                </a:solidFill>
              </a:rPr>
              <a:t>Арт - терапия    </a:t>
            </a:r>
            <a:r>
              <a:rPr lang="ru-RU" sz="1800" dirty="0">
                <a:solidFill>
                  <a:schemeClr val="tx1"/>
                </a:solidFill>
              </a:rPr>
              <a:t>сегодня считается одним из наиболее мягких, но эффективных методов, используемых в работе психологами и психотерапевтами</a:t>
            </a:r>
            <a:r>
              <a:rPr lang="ru-RU" sz="1600" dirty="0">
                <a:solidFill>
                  <a:schemeClr val="tx1"/>
                </a:solidFill>
              </a:rPr>
              <a:t>.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endParaRPr lang="en-US" sz="1800" i="1" dirty="0">
              <a:solidFill>
                <a:schemeClr val="tx1"/>
              </a:solidFill>
            </a:endParaRPr>
          </a:p>
        </p:txBody>
      </p:sp>
      <p:pic>
        <p:nvPicPr>
          <p:cNvPr id="1029" name="Picture 5" descr="C:\Program Files\Microsoft Office\MEDIA\OFFICE14\Lines\BD10290_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824917"/>
            <a:ext cx="6192688" cy="10321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617540"/>
            <a:ext cx="4032448" cy="302433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811292">
            <a:off x="4138842" y="4063371"/>
            <a:ext cx="3393245" cy="224061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b="1" dirty="0">
                <a:solidFill>
                  <a:schemeClr val="tx1"/>
                </a:solidFill>
              </a:rPr>
              <a:t>Арт - терапия — это увлекательнейший мир, в котором вам предстоит совершить много самостоятельных открытий, а главное, это эффективно, доступно, безопасно, ИНТЕРЕСНО.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49080"/>
            <a:ext cx="3975720" cy="256329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117571">
            <a:off x="5535424" y="4278491"/>
            <a:ext cx="2867025" cy="15430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849563">
            <a:off x="3152983" y="4003345"/>
            <a:ext cx="2632619" cy="285476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428423161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Цели арт-терапии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9" name="Picture 5" descr="C:\Program Files\Microsoft Office\MEDIA\OFFICE14\Lines\BD10290_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824917"/>
            <a:ext cx="6192688" cy="10321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322062" y="928128"/>
            <a:ext cx="6553200" cy="581324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400" dirty="0"/>
              <a:t>выражение эмоций и чувств, связанных с переживаниями своих проблем, самого себя;</a:t>
            </a:r>
          </a:p>
          <a:p>
            <a:pPr>
              <a:lnSpc>
                <a:spcPct val="80000"/>
              </a:lnSpc>
            </a:pPr>
            <a:r>
              <a:rPr lang="ru-RU" sz="2400" dirty="0"/>
              <a:t>активный поиск новых форм взаимодействия с миром;</a:t>
            </a:r>
          </a:p>
          <a:p>
            <a:pPr>
              <a:lnSpc>
                <a:spcPct val="80000"/>
              </a:lnSpc>
            </a:pPr>
            <a:r>
              <a:rPr lang="ru-RU" sz="2400" dirty="0"/>
              <a:t>подтверждение своей индивидуальности, неповторимости и значимости;</a:t>
            </a:r>
          </a:p>
          <a:p>
            <a:pPr>
              <a:lnSpc>
                <a:spcPct val="80000"/>
              </a:lnSpc>
            </a:pPr>
            <a:r>
              <a:rPr lang="ru-RU" sz="2400" dirty="0"/>
              <a:t>и, как следствие трех предыдущих, - повышение адаптивности в постоянно меняющемся мире (гибкости).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40695"/>
            <a:ext cx="4320480" cy="27855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Стрелка вправо 7"/>
          <p:cNvSpPr/>
          <p:nvPr/>
        </p:nvSpPr>
        <p:spPr>
          <a:xfrm>
            <a:off x="4427984" y="5157192"/>
            <a:ext cx="1800200" cy="504056"/>
          </a:xfrm>
          <a:prstGeom prst="rightArrow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spc="5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7004" y="4677984"/>
            <a:ext cx="1403973" cy="14624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333411214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Арт-терапия применяется: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31640" y="928128"/>
            <a:ext cx="6768752" cy="4121378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Char char="ü"/>
            </a:pPr>
            <a:r>
              <a:rPr lang="ru-RU" dirty="0" smtClean="0"/>
              <a:t>при </a:t>
            </a:r>
            <a:r>
              <a:rPr lang="ru-RU" dirty="0"/>
              <a:t>психологических травмах, потерях; </a:t>
            </a:r>
          </a:p>
          <a:p>
            <a:pPr>
              <a:lnSpc>
                <a:spcPct val="90000"/>
              </a:lnSpc>
              <a:buFont typeface="Wingdings" pitchFamily="2" charset="2"/>
              <a:buChar char="ü"/>
            </a:pPr>
            <a:r>
              <a:rPr lang="ru-RU" dirty="0"/>
              <a:t> кризисных состояниях;</a:t>
            </a:r>
          </a:p>
          <a:p>
            <a:pPr>
              <a:lnSpc>
                <a:spcPct val="90000"/>
              </a:lnSpc>
              <a:buFont typeface="Wingdings" pitchFamily="2" charset="2"/>
              <a:buChar char="ü"/>
            </a:pPr>
            <a:r>
              <a:rPr lang="ru-RU" dirty="0"/>
              <a:t> внутри- и межличностных конфликтах;</a:t>
            </a:r>
          </a:p>
          <a:p>
            <a:pPr>
              <a:lnSpc>
                <a:spcPct val="90000"/>
              </a:lnSpc>
              <a:buFont typeface="Wingdings" pitchFamily="2" charset="2"/>
              <a:buChar char="ü"/>
            </a:pPr>
            <a:r>
              <a:rPr lang="ru-RU" dirty="0"/>
              <a:t> </a:t>
            </a:r>
            <a:r>
              <a:rPr lang="ru-RU" dirty="0" err="1"/>
              <a:t>постстрессовых</a:t>
            </a:r>
            <a:r>
              <a:rPr lang="ru-RU" dirty="0"/>
              <a:t>, невротических и психосоматических расстройствах; </a:t>
            </a:r>
          </a:p>
          <a:p>
            <a:pPr>
              <a:lnSpc>
                <a:spcPct val="90000"/>
              </a:lnSpc>
              <a:buFont typeface="Wingdings" pitchFamily="2" charset="2"/>
              <a:buChar char="ü"/>
            </a:pPr>
            <a:r>
              <a:rPr lang="ru-RU" dirty="0"/>
              <a:t>при возрастных кризисах;</a:t>
            </a:r>
          </a:p>
          <a:p>
            <a:pPr>
              <a:lnSpc>
                <a:spcPct val="90000"/>
              </a:lnSpc>
              <a:buFont typeface="Wingdings" pitchFamily="2" charset="2"/>
              <a:buChar char="ü"/>
            </a:pPr>
            <a:r>
              <a:rPr lang="ru-RU" dirty="0"/>
              <a:t>при развитие креативности;</a:t>
            </a:r>
          </a:p>
          <a:p>
            <a:pPr>
              <a:lnSpc>
                <a:spcPct val="90000"/>
              </a:lnSpc>
              <a:buFont typeface="Wingdings" pitchFamily="2" charset="2"/>
              <a:buChar char="ü"/>
            </a:pPr>
            <a:r>
              <a:rPr lang="ru-RU" dirty="0"/>
              <a:t>при развитие целостности личности.</a:t>
            </a:r>
          </a:p>
          <a:p>
            <a:pPr marL="0" indent="268288">
              <a:buNone/>
            </a:pPr>
            <a:endParaRPr lang="ru-RU" sz="1800" i="1" dirty="0" smtClean="0"/>
          </a:p>
        </p:txBody>
      </p:sp>
      <p:pic>
        <p:nvPicPr>
          <p:cNvPr id="1029" name="Picture 5" descr="C:\Program Files\Microsoft Office\MEDIA\OFFICE14\Lines\BD10290_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824917"/>
            <a:ext cx="6192688" cy="10321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70220682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Виды арт-терапии: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31640" y="1035814"/>
            <a:ext cx="3096344" cy="4625434"/>
          </a:xfrm>
        </p:spPr>
        <p:txBody>
          <a:bodyPr/>
          <a:lstStyle/>
          <a:p>
            <a:r>
              <a:rPr lang="ru-RU" dirty="0"/>
              <a:t>Музыкотерапия</a:t>
            </a:r>
          </a:p>
          <a:p>
            <a:r>
              <a:rPr lang="ru-RU" dirty="0" err="1"/>
              <a:t>Библиотерапия</a:t>
            </a:r>
            <a:endParaRPr lang="ru-RU" dirty="0"/>
          </a:p>
          <a:p>
            <a:r>
              <a:rPr lang="ru-RU" dirty="0" err="1"/>
              <a:t>Драмотерапия</a:t>
            </a:r>
            <a:endParaRPr lang="ru-RU" dirty="0"/>
          </a:p>
          <a:p>
            <a:r>
              <a:rPr lang="ru-RU" dirty="0" err="1"/>
              <a:t>Игротеапия</a:t>
            </a:r>
            <a:endParaRPr lang="ru-RU" dirty="0"/>
          </a:p>
          <a:p>
            <a:r>
              <a:rPr lang="ru-RU" dirty="0" err="1"/>
              <a:t>Изотерапия</a:t>
            </a:r>
            <a:endParaRPr lang="ru-RU" dirty="0"/>
          </a:p>
          <a:p>
            <a:r>
              <a:rPr lang="ru-RU" dirty="0" err="1"/>
              <a:t>Маскотерапия</a:t>
            </a:r>
            <a:endParaRPr lang="ru-RU" dirty="0"/>
          </a:p>
          <a:p>
            <a:pPr marL="0" indent="0">
              <a:buNone/>
            </a:pPr>
            <a:r>
              <a:rPr lang="en-US" sz="1800" i="1" dirty="0"/>
              <a:t/>
            </a:r>
            <a:br>
              <a:rPr lang="en-US" sz="1800" i="1" dirty="0"/>
            </a:br>
            <a:endParaRPr lang="ru-RU" sz="1800" i="1" dirty="0" smtClean="0"/>
          </a:p>
        </p:txBody>
      </p:sp>
      <p:pic>
        <p:nvPicPr>
          <p:cNvPr id="1029" name="Picture 5" descr="C:\Program Files\Microsoft Office\MEDIA\OFFICE14\Lines\BD10290_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824917"/>
            <a:ext cx="6192688" cy="10321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4716016" y="963947"/>
            <a:ext cx="3096344" cy="4625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accent2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accent2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accent2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accent2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accent2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accent2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accent2"/>
                </a:solidFill>
                <a:latin typeface="+mn-lt"/>
              </a:defRPr>
            </a:lvl9pPr>
          </a:lstStyle>
          <a:p>
            <a:r>
              <a:rPr lang="ru-RU" dirty="0"/>
              <a:t>Коллаж</a:t>
            </a:r>
          </a:p>
          <a:p>
            <a:r>
              <a:rPr lang="ru-RU" dirty="0"/>
              <a:t>Оригами</a:t>
            </a:r>
          </a:p>
          <a:p>
            <a:r>
              <a:rPr lang="ru-RU" dirty="0"/>
              <a:t>Песочная терапия</a:t>
            </a:r>
          </a:p>
          <a:p>
            <a:r>
              <a:rPr lang="ru-RU" dirty="0" err="1"/>
              <a:t>Цветотерапия</a:t>
            </a:r>
            <a:endParaRPr lang="ru-RU" dirty="0"/>
          </a:p>
          <a:p>
            <a:r>
              <a:rPr lang="ru-RU" dirty="0" err="1"/>
              <a:t>Сказкотерапия</a:t>
            </a:r>
            <a:endParaRPr lang="ru-RU" dirty="0"/>
          </a:p>
          <a:p>
            <a:r>
              <a:rPr lang="ru-RU" dirty="0"/>
              <a:t>Фототерапия</a:t>
            </a:r>
          </a:p>
          <a:p>
            <a:r>
              <a:rPr lang="ru-RU" dirty="0"/>
              <a:t>Работа с глиной</a:t>
            </a:r>
          </a:p>
          <a:p>
            <a:pPr marL="0" indent="0">
              <a:buFontTx/>
              <a:buNone/>
            </a:pPr>
            <a:r>
              <a:rPr lang="en-US" sz="1800" i="1" dirty="0" smtClean="0"/>
              <a:t/>
            </a:r>
            <a:br>
              <a:rPr lang="en-US" sz="1800" i="1" dirty="0" smtClean="0"/>
            </a:br>
            <a:endParaRPr lang="ru-RU" sz="1800" i="1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438" y="4323842"/>
            <a:ext cx="3851920" cy="253415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61750">
            <a:off x="3406097" y="5036239"/>
            <a:ext cx="2784177" cy="1718359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86584326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5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5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5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3" dur="50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1" dur="500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9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3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1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5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9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3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/>
      <p:bldP spid="8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1. Музыкотерапия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77634" y="1052736"/>
            <a:ext cx="3150348" cy="1008112"/>
          </a:xfrm>
        </p:spPr>
        <p:txBody>
          <a:bodyPr/>
          <a:lstStyle/>
          <a:p>
            <a:pPr marL="0" indent="268288">
              <a:buNone/>
            </a:pPr>
            <a:r>
              <a:rPr lang="ru-RU" sz="2000" dirty="0">
                <a:solidFill>
                  <a:schemeClr val="tx1"/>
                </a:solidFill>
              </a:rPr>
              <a:t>– это система </a:t>
            </a:r>
            <a:r>
              <a:rPr lang="ru-RU" sz="2000" dirty="0" err="1">
                <a:solidFill>
                  <a:schemeClr val="tx1"/>
                </a:solidFill>
              </a:rPr>
              <a:t>психоматической</a:t>
            </a:r>
            <a:r>
              <a:rPr lang="ru-RU" sz="2000" dirty="0">
                <a:solidFill>
                  <a:schemeClr val="tx1"/>
                </a:solidFill>
              </a:rPr>
              <a:t>  коррекции здоровья человека с помощью музыкально-акустических воздействий</a:t>
            </a:r>
            <a:r>
              <a:rPr lang="ru-RU" sz="3200" dirty="0">
                <a:solidFill>
                  <a:schemeClr val="tx1"/>
                </a:solidFill>
              </a:rPr>
              <a:t>.</a:t>
            </a:r>
            <a:endParaRPr lang="ru-RU" sz="3200" i="1" dirty="0" smtClean="0">
              <a:solidFill>
                <a:schemeClr val="tx1"/>
              </a:solidFill>
            </a:endParaRPr>
          </a:p>
        </p:txBody>
      </p:sp>
      <p:pic>
        <p:nvPicPr>
          <p:cNvPr id="1029" name="Picture 5" descr="C:\Program Files\Microsoft Office\MEDIA\OFFICE14\Lines\BD10290_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824917"/>
            <a:ext cx="6192688" cy="10321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957" y="3933056"/>
            <a:ext cx="2664296" cy="266429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076642">
            <a:off x="2731446" y="4808807"/>
            <a:ext cx="1808471" cy="189615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55954">
            <a:off x="4672038" y="4358809"/>
            <a:ext cx="3516817" cy="228593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4058712" y="1165953"/>
            <a:ext cx="4392488" cy="209288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2000" dirty="0">
                <a:solidFill>
                  <a:schemeClr val="tx1"/>
                </a:solidFill>
                <a:latin typeface="Times New Roman" pitchFamily="18" charset="0"/>
              </a:rPr>
              <a:t>Музыка вызывает различные терапевтические эффекты. Ее можно использовать для влияния на  самочувствие человека.</a:t>
            </a:r>
          </a:p>
          <a:p>
            <a:pPr>
              <a:lnSpc>
                <a:spcPct val="80000"/>
              </a:lnSpc>
            </a:pPr>
            <a:endParaRPr lang="ru-RU" sz="2000" dirty="0">
              <a:solidFill>
                <a:schemeClr val="tx1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ru-RU" sz="2000" dirty="0">
                <a:solidFill>
                  <a:schemeClr val="tx1"/>
                </a:solidFill>
                <a:latin typeface="Times New Roman" pitchFamily="18" charset="0"/>
              </a:rPr>
              <a:t>Различают  групповую и индивидуальную музыкотерапию.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11414543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2. </a:t>
            </a:r>
            <a:r>
              <a:rPr lang="ru-RU" dirty="0" err="1" smtClean="0"/>
              <a:t>Библиотерапия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54510" y="980728"/>
            <a:ext cx="2412504" cy="2141984"/>
          </a:xfrm>
        </p:spPr>
        <p:txBody>
          <a:bodyPr/>
          <a:lstStyle/>
          <a:p>
            <a:pPr marL="0" indent="0">
              <a:buNone/>
            </a:pPr>
            <a:r>
              <a:rPr lang="ru-RU" sz="2000" dirty="0" smtClean="0">
                <a:solidFill>
                  <a:schemeClr val="tx1"/>
                </a:solidFill>
              </a:rPr>
              <a:t>специальное </a:t>
            </a:r>
            <a:r>
              <a:rPr lang="ru-RU" sz="2000" dirty="0">
                <a:solidFill>
                  <a:schemeClr val="tx1"/>
                </a:solidFill>
              </a:rPr>
              <a:t>коррекционное воздействие на клиента с помощью чтения специально подобранной литературы в целях нормализации или оптимизации его психического состояния.</a:t>
            </a:r>
            <a:r>
              <a:rPr lang="ru-RU" dirty="0">
                <a:solidFill>
                  <a:schemeClr val="bg2"/>
                </a:solidFill>
              </a:rPr>
              <a:t/>
            </a:r>
            <a:br>
              <a:rPr lang="ru-RU" dirty="0">
                <a:solidFill>
                  <a:schemeClr val="bg2"/>
                </a:solidFill>
              </a:rPr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685166"/>
            <a:ext cx="2381250" cy="20288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4220113"/>
            <a:ext cx="3743697" cy="249387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3995936" y="1052736"/>
            <a:ext cx="4032448" cy="236372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dirty="0" err="1"/>
              <a:t>Библиотерапия</a:t>
            </a:r>
            <a:r>
              <a:rPr lang="ru-RU" dirty="0"/>
              <a:t> направлена  на формирование личности читателя. </a:t>
            </a:r>
          </a:p>
          <a:p>
            <a:pPr>
              <a:lnSpc>
                <a:spcPct val="80000"/>
              </a:lnSpc>
            </a:pPr>
            <a:r>
              <a:rPr lang="ru-RU" dirty="0"/>
              <a:t>Книги - мощные инструменты, которыми можно воздействовать на: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ru-RU" dirty="0"/>
              <a:t>мышление людей;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ru-RU" dirty="0"/>
              <a:t>на их характер;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ru-RU" dirty="0"/>
              <a:t>формировать их поведение;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ru-RU" dirty="0"/>
              <a:t> помочь в решении проблем.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83366657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3. </a:t>
            </a:r>
            <a:r>
              <a:rPr lang="ru-RU" dirty="0" err="1" smtClean="0"/>
              <a:t>Драматерапия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0" y="1143000"/>
            <a:ext cx="3060576" cy="1853952"/>
          </a:xfrm>
        </p:spPr>
        <p:txBody>
          <a:bodyPr/>
          <a:lstStyle/>
          <a:p>
            <a:pPr marL="0" indent="0">
              <a:buNone/>
            </a:pPr>
            <a:r>
              <a:rPr lang="ru-RU" sz="2000" b="1" dirty="0">
                <a:solidFill>
                  <a:schemeClr val="tx1"/>
                </a:solidFill>
              </a:rPr>
              <a:t>– </a:t>
            </a:r>
            <a:r>
              <a:rPr lang="ru-RU" sz="2000" dirty="0">
                <a:solidFill>
                  <a:schemeClr val="tx1"/>
                </a:solidFill>
              </a:rPr>
              <a:t>театральные постановки на разную тематику благоприятно влияют на память, волю, воображение, чувства, внимание, мышление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491369"/>
            <a:ext cx="4000500" cy="31623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000418">
            <a:off x="4786146" y="4029463"/>
            <a:ext cx="3052460" cy="244196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4932040" y="980728"/>
            <a:ext cx="3192720" cy="258532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dirty="0"/>
              <a:t>Занятия драмой - это воздействие на память, волю, воображение, чувство, внимание, мышление. </a:t>
            </a:r>
          </a:p>
          <a:p>
            <a:pPr>
              <a:lnSpc>
                <a:spcPct val="80000"/>
              </a:lnSpc>
            </a:pPr>
            <a:r>
              <a:rPr lang="ru-RU" dirty="0"/>
              <a:t>Они помогают развить логику, владеть своим телом и не стесняться его, освободиться от внутренних зажимов, воплотить через игру несбывшиеся идеи и мечты.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74881438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4. </a:t>
            </a:r>
            <a:r>
              <a:rPr lang="ru-RU" dirty="0" err="1" smtClean="0"/>
              <a:t>Игротерапия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75656" y="1196752"/>
            <a:ext cx="3636640" cy="3150096"/>
          </a:xfrm>
        </p:spPr>
        <p:txBody>
          <a:bodyPr/>
          <a:lstStyle/>
          <a:p>
            <a:pPr marL="0" indent="0">
              <a:buNone/>
            </a:pPr>
            <a:r>
              <a:rPr lang="ru-RU" sz="2000" dirty="0">
                <a:solidFill>
                  <a:schemeClr val="tx1"/>
                </a:solidFill>
              </a:rPr>
              <a:t>- </a:t>
            </a:r>
            <a:r>
              <a:rPr lang="ru-RU" sz="1800" dirty="0">
                <a:solidFill>
                  <a:schemeClr val="tx1"/>
                </a:solidFill>
              </a:rPr>
              <a:t>(«</a:t>
            </a:r>
            <a:r>
              <a:rPr lang="ru-RU" sz="1800" dirty="0" err="1">
                <a:solidFill>
                  <a:schemeClr val="tx1"/>
                </a:solidFill>
              </a:rPr>
              <a:t>Психодрама</a:t>
            </a:r>
            <a:r>
              <a:rPr lang="ru-RU" sz="1800" dirty="0">
                <a:solidFill>
                  <a:schemeClr val="tx1"/>
                </a:solidFill>
              </a:rPr>
              <a:t> на столе», </a:t>
            </a:r>
            <a:r>
              <a:rPr lang="ru-RU" sz="1800" dirty="0" err="1">
                <a:solidFill>
                  <a:schemeClr val="tx1"/>
                </a:solidFill>
              </a:rPr>
              <a:t>Gametherapy</a:t>
            </a:r>
            <a:r>
              <a:rPr lang="ru-RU" sz="1800" dirty="0">
                <a:solidFill>
                  <a:schemeClr val="tx1"/>
                </a:solidFill>
              </a:rPr>
              <a:t>) – </a:t>
            </a:r>
            <a:r>
              <a:rPr lang="ru-RU" sz="2000" dirty="0">
                <a:solidFill>
                  <a:schemeClr val="tx1"/>
                </a:solidFill>
              </a:rPr>
              <a:t>метод психотерапевтического воздействия на детей и взрослых с использованием игры</a:t>
            </a:r>
            <a:r>
              <a:rPr lang="ru-RU" sz="1800" dirty="0">
                <a:solidFill>
                  <a:schemeClr val="tx1"/>
                </a:solidFill>
              </a:rPr>
              <a:t>.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88024" y="1340768"/>
            <a:ext cx="3600400" cy="297312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dirty="0"/>
              <a:t>Использование «игрушек» в дает возможность человеку рассмотреть, потрогать, послушать, ощутить и вспомнить запах того, что беспокоило многие годы и породило болезнь, пустоту, одиночество, аддитивное или </a:t>
            </a:r>
            <a:r>
              <a:rPr lang="ru-RU" dirty="0" err="1"/>
              <a:t>созависимое</a:t>
            </a:r>
            <a:r>
              <a:rPr lang="ru-RU" dirty="0"/>
              <a:t> поведение. </a:t>
            </a:r>
            <a:br>
              <a:rPr lang="ru-RU" dirty="0"/>
            </a:br>
            <a:endParaRPr lang="ru-RU" dirty="0"/>
          </a:p>
          <a:p>
            <a:pPr>
              <a:lnSpc>
                <a:spcPct val="80000"/>
              </a:lnSpc>
            </a:pPr>
            <a:r>
              <a:rPr lang="ru-RU" dirty="0"/>
              <a:t>Метод </a:t>
            </a:r>
            <a:r>
              <a:rPr lang="ru-RU" dirty="0" err="1"/>
              <a:t>игротерапии</a:t>
            </a:r>
            <a:r>
              <a:rPr lang="ru-RU" dirty="0"/>
              <a:t> может быть использован как в групповой, так и в индивидуальной работе.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077072"/>
            <a:ext cx="4389733" cy="293563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184687360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itchen_counter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Тема Offic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kitchen_counter</Template>
  <TotalTime>200</TotalTime>
  <Words>994</Words>
  <Application>Microsoft Office PowerPoint</Application>
  <PresentationFormat>Экран (4:3)</PresentationFormat>
  <Paragraphs>108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kitchen_counter</vt:lpstr>
      <vt:lpstr>“Арт-терапия”</vt:lpstr>
      <vt:lpstr>Арт-терапия</vt:lpstr>
      <vt:lpstr>Цели арт-терапии</vt:lpstr>
      <vt:lpstr>Арт-терапия применяется:</vt:lpstr>
      <vt:lpstr>Виды арт-терапии:</vt:lpstr>
      <vt:lpstr>1. Музыкотерапия</vt:lpstr>
      <vt:lpstr>2. Библиотерапия</vt:lpstr>
      <vt:lpstr>3. Драматерапия</vt:lpstr>
      <vt:lpstr>4. Игротерапия</vt:lpstr>
      <vt:lpstr>5. Изотерапия</vt:lpstr>
      <vt:lpstr>6. Маскотерапия</vt:lpstr>
      <vt:lpstr>7. Коллаж</vt:lpstr>
      <vt:lpstr>8. Оригами</vt:lpstr>
      <vt:lpstr>9. Песочная терапия</vt:lpstr>
      <vt:lpstr>10. Цветотерапия</vt:lpstr>
      <vt:lpstr>11. Сказкотерапия</vt:lpstr>
      <vt:lpstr>12. Фототерапия</vt:lpstr>
      <vt:lpstr>13. Работа с глиной</vt:lpstr>
      <vt:lpstr>Заповеди арт-терапии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maniak79</dc:creator>
  <cp:lastModifiedBy>Павлоао Эльдорадо</cp:lastModifiedBy>
  <cp:revision>21</cp:revision>
  <dcterms:created xsi:type="dcterms:W3CDTF">2013-03-08T07:51:26Z</dcterms:created>
  <dcterms:modified xsi:type="dcterms:W3CDTF">2018-03-12T18:24:16Z</dcterms:modified>
</cp:coreProperties>
</file>